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74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8787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5601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350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control—839 high spenders used discounts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905601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39602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(Gloves, Sandals, Boots) in campaigns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&amp; Iterate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dashboard metrics and refine strategies quarterly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478"/>
            <a:ext cx="1968937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38463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87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types tracked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4875014"/>
            <a:ext cx="3285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Captured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56950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demographics: Age, Gender, Location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details: Category, Amount, Season, Size, Color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Behavior metrics: Discounts, Reviews, Frequency, Shipping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 tracking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620D73-53B1-EE18-AED9-DF764311D89C}"/>
              </a:ext>
            </a:extLst>
          </p:cNvPr>
          <p:cNvSpPr/>
          <p:nvPr/>
        </p:nvSpPr>
        <p:spPr>
          <a:xfrm>
            <a:off x="12751114" y="7640502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91833" y="1112163"/>
            <a:ext cx="763191" cy="313849"/>
          </a:xfrm>
          <a:prstGeom prst="roundRect">
            <a:avLst>
              <a:gd name="adj" fmla="val 661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03156" y="1171575"/>
            <a:ext cx="540544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 1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91833" y="1478756"/>
            <a:ext cx="6067187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in Python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6091833" y="2217301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33" y="2488406"/>
            <a:ext cx="7933134" cy="228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91833" y="2620566"/>
            <a:ext cx="311300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091833" y="2969895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df.info() and summary statistics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091833" y="3475315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33" y="3729157"/>
            <a:ext cx="7933134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91833" y="3878580"/>
            <a:ext cx="305978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 &amp; Standardization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6091833" y="4227909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Ratings, renamed columns to snake_case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091833" y="4733330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33" y="4969907"/>
            <a:ext cx="7933134" cy="228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091833" y="5136594"/>
            <a:ext cx="225313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6091833" y="5485924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metrics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091833" y="5991344"/>
            <a:ext cx="17299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33" y="6210657"/>
            <a:ext cx="7933134" cy="2286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091833" y="6394609"/>
            <a:ext cx="229766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21" name="Text 14"/>
          <p:cNvSpPr/>
          <p:nvPr/>
        </p:nvSpPr>
        <p:spPr>
          <a:xfrm>
            <a:off x="6091833" y="6743938"/>
            <a:ext cx="7933134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analysis</a:t>
            </a: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B0C5B-42E0-0E2B-E60D-54150C9B5C0C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738074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5103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4088"/>
            <a:ext cx="8173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57412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0F3D"/>
          </a:solidFill>
          <a:ln/>
        </p:spPr>
      </p:sp>
      <p:sp>
        <p:nvSpPr>
          <p:cNvPr id="8" name="Text 4"/>
          <p:cNvSpPr/>
          <p:nvPr/>
        </p:nvSpPr>
        <p:spPr>
          <a:xfrm>
            <a:off x="4345186" y="6990398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F3BCF"/>
          </a:solidFill>
          <a:ln/>
        </p:spPr>
      </p:sp>
      <p:sp>
        <p:nvSpPr>
          <p:cNvPr id="10" name="Text 6"/>
          <p:cNvSpPr/>
          <p:nvPr/>
        </p:nvSpPr>
        <p:spPr>
          <a:xfrm>
            <a:off x="5299829" y="6990398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38943" y="3613428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38943" y="454890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shoppers generate </a:t>
            </a:r>
            <a:r>
              <a:rPr lang="en-US" sz="1750" dirty="0">
                <a:solidFill>
                  <a:srgbClr val="FFFFFF"/>
                </a:solidFill>
                <a:highlight>
                  <a:srgbClr val="403CCF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68% of total revenue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despite representing 68% of customer base.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638943" y="5841682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 analyzed: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$233,081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0B5E6-9F9F-88A0-8BF1-8FAB3F807F2F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9073277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Analysis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36049" y="3294817"/>
            <a:ext cx="2649022" cy="2149316"/>
          </a:xfrm>
          <a:prstGeom prst="roundRect">
            <a:avLst>
              <a:gd name="adj" fmla="val 1495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5750243" y="3509010"/>
            <a:ext cx="222063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750243" y="4381024"/>
            <a:ext cx="222063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750243" y="4896564"/>
            <a:ext cx="222063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 base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8387477" y="3294817"/>
            <a:ext cx="2649022" cy="2149316"/>
          </a:xfrm>
          <a:prstGeom prst="roundRect">
            <a:avLst>
              <a:gd name="adj" fmla="val 1495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8601670" y="3509010"/>
            <a:ext cx="222063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601670" y="4046220"/>
            <a:ext cx="222063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601670" y="4561761"/>
            <a:ext cx="22206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18% showing repeat behavior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11238905" y="3294817"/>
            <a:ext cx="2649141" cy="2149316"/>
          </a:xfrm>
          <a:prstGeom prst="roundRect">
            <a:avLst>
              <a:gd name="adj" fmla="val 1495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11453098" y="3509010"/>
            <a:ext cx="222075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1453098" y="4046220"/>
            <a:ext cx="222075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1453098" y="4561761"/>
            <a:ext cx="222075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2% first-time buyers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536049" y="5671780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loyalty foundation with opportunity to convert returning customers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803BBD-87E0-2088-8110-7D6703FF2CC2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577453"/>
            <a:ext cx="5380553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3" y="1622465"/>
            <a:ext cx="1802487" cy="18024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973" y="3667958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4973" y="4112657"/>
            <a:ext cx="310776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3.86 rating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749" y="1622465"/>
            <a:ext cx="1802487" cy="18024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85749" y="3667958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085749" y="4112657"/>
            <a:ext cx="310788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3.84 rating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644" y="1622465"/>
            <a:ext cx="1802487" cy="18024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6644" y="3667958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36644" y="4112657"/>
            <a:ext cx="310788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3.82 rating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39" y="1622465"/>
            <a:ext cx="1802487" cy="18024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7539" y="3667958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787539" y="4112657"/>
            <a:ext cx="3107888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3.80 rating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73" y="4832509"/>
            <a:ext cx="1802487" cy="18024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4973" y="6878003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Skirt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34973" y="7322701"/>
            <a:ext cx="310776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3.78 rating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D68E18-44E9-4454-B02A-D9DD9EACBD1C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8279" y="323255"/>
            <a:ext cx="1405057" cy="193358"/>
          </a:xfrm>
          <a:prstGeom prst="roundRect">
            <a:avLst>
              <a:gd name="adj" fmla="val 7082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454360" y="365046"/>
            <a:ext cx="1252895" cy="109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COMPARISON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378279" y="539472"/>
            <a:ext cx="467939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79" y="982147"/>
            <a:ext cx="7873722" cy="406681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442353" y="5048964"/>
            <a:ext cx="114062" cy="114062"/>
          </a:xfrm>
          <a:prstGeom prst="roundRect">
            <a:avLst>
              <a:gd name="adj" fmla="val 16033"/>
            </a:avLst>
          </a:prstGeom>
          <a:solidFill>
            <a:srgbClr val="100F3D"/>
          </a:solidFill>
          <a:ln/>
        </p:spPr>
      </p:sp>
      <p:sp>
        <p:nvSpPr>
          <p:cNvPr id="7" name="Text 4"/>
          <p:cNvSpPr/>
          <p:nvPr/>
        </p:nvSpPr>
        <p:spPr>
          <a:xfrm>
            <a:off x="6617375" y="5048964"/>
            <a:ext cx="621506" cy="114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391281" y="5048964"/>
            <a:ext cx="114062" cy="114062"/>
          </a:xfrm>
          <a:prstGeom prst="roundRect">
            <a:avLst>
              <a:gd name="adj" fmla="val 16033"/>
            </a:avLst>
          </a:prstGeom>
          <a:solidFill>
            <a:srgbClr val="2D2AAA"/>
          </a:solidFill>
          <a:ln/>
        </p:spPr>
      </p:sp>
      <p:sp>
        <p:nvSpPr>
          <p:cNvPr id="9" name="Text 6"/>
          <p:cNvSpPr/>
          <p:nvPr/>
        </p:nvSpPr>
        <p:spPr>
          <a:xfrm>
            <a:off x="7566303" y="5048964"/>
            <a:ext cx="882729" cy="114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378279" y="5477470"/>
            <a:ext cx="1426369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626888" y="6483429"/>
            <a:ext cx="14035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2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5770245"/>
            <a:ext cx="1711643" cy="171164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378279" y="7567732"/>
            <a:ext cx="3900964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8599527" y="6483429"/>
            <a:ext cx="140350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22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79" y="5770245"/>
            <a:ext cx="1711643" cy="171164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50919" y="7567732"/>
            <a:ext cx="3901083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378279" y="7769304"/>
            <a:ext cx="7873722" cy="13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spending patterns but </a:t>
            </a:r>
            <a:r>
              <a:rPr lang="en-US" sz="850" dirty="0">
                <a:solidFill>
                  <a:srgbClr val="49495A"/>
                </a:solidFill>
                <a:highlight>
                  <a:srgbClr val="E7E0FF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massive untapped subscription potential</a:t>
            </a:r>
            <a:endParaRPr lang="en-US" sz="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9BCF8D-F073-19B7-4436-1C0E6ACD413A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571982"/>
            <a:ext cx="1389578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169437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1639967"/>
            <a:ext cx="8452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0889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Highlights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3846671"/>
            <a:ext cx="2367558" cy="2810947"/>
          </a:xfrm>
          <a:prstGeom prst="roundRect">
            <a:avLst>
              <a:gd name="adj" fmla="val 143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1084" y="4103965"/>
            <a:ext cx="18529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4948714"/>
            <a:ext cx="18529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 leads at $100K, followed by Accessories at $70K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3388162" y="3846671"/>
            <a:ext cx="2367558" cy="2810947"/>
          </a:xfrm>
          <a:prstGeom prst="roundRect">
            <a:avLst>
              <a:gd name="adj" fmla="val 143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3645456" y="4103965"/>
            <a:ext cx="18529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645456" y="5303044"/>
            <a:ext cx="18529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generate highest revenue at $62K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982533" y="3846671"/>
            <a:ext cx="2367558" cy="2810947"/>
          </a:xfrm>
          <a:prstGeom prst="roundRect">
            <a:avLst>
              <a:gd name="adj" fmla="val 143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39828" y="4103965"/>
            <a:ext cx="1852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239828" y="4594384"/>
            <a:ext cx="18529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purchase: $59.76 | Avg rating: 3.75 stars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43232"/>
            <a:ext cx="3047762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11216"/>
            <a:ext cx="27755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560201"/>
            <a:ext cx="6726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 for Growth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09142"/>
            <a:ext cx="4347567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743212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23363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609142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4743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68171" y="523363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loyal segment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609142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4743212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523363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A48B6-6FBC-D0FD-DBA0-D02DECA9A329}"/>
              </a:ext>
            </a:extLst>
          </p:cNvPr>
          <p:cNvSpPr/>
          <p:nvPr/>
        </p:nvSpPr>
        <p:spPr>
          <a:xfrm>
            <a:off x="12756995" y="7694341"/>
            <a:ext cx="1773044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384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Libre Baskerville Light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mayankjaiswal1500@gmail.com</cp:lastModifiedBy>
  <cp:revision>2</cp:revision>
  <dcterms:created xsi:type="dcterms:W3CDTF">2026-02-05T18:39:34Z</dcterms:created>
  <dcterms:modified xsi:type="dcterms:W3CDTF">2026-02-05T18:42:46Z</dcterms:modified>
</cp:coreProperties>
</file>